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Raleway"/>
      <p:regular r:id="rId19"/>
      <p:bold r:id="rId20"/>
      <p:italic r:id="rId21"/>
      <p:boldItalic r:id="rId22"/>
    </p:embeddedFont>
    <p:embeddedFont>
      <p:font typeface="Lat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bold.fntdata"/><Relationship Id="rId22" Type="http://schemas.openxmlformats.org/officeDocument/2006/relationships/font" Target="fonts/Raleway-boldItalic.fntdata"/><Relationship Id="rId21" Type="http://schemas.openxmlformats.org/officeDocument/2006/relationships/font" Target="fonts/Raleway-italic.fntdata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aleway-regular.fntdata"/><Relationship Id="rId18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7755056d14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7755056d14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7755056d14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7755056d14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7755056d14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7755056d14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7755056d14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7755056d14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7755056d14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7755056d14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7755056d14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7755056d14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Explain what bpm and ws are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7755056d14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7755056d14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7755056d14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7755056d14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Starters were categorized as 2, started more than 50% of games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Reserves were categorized as 1, played in more than 35% of games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Players who played less than 35% of games were excluded because their small sample size tended to skew the OBPM and DBPM statistics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Eg max OBPM included is 12.4, one player played 1 minute in the season and recorded an OBPM of 47.8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Specifically say “ran a t-test, statistically significant”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7755056d14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7755056d14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7755056d14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7755056d14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7755056d14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7755056d14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Specifically say “ran a t-test, statistically significant”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Plot mean of yes and no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7755056d14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7755056d14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why it matters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ww.kaggle.com/drgilermo/nba-players-stats#Seasons_Stats.csv" TargetMode="External"/><Relationship Id="rId4" Type="http://schemas.openxmlformats.org/officeDocument/2006/relationships/hyperlink" Target="https://www.kaggle.com/boonpalipatana/nba-season-records-from-every-year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5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311708" y="1354175"/>
            <a:ext cx="8520600" cy="20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of Offensive and Defensive Value in NBA Playoff Qualification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311700" y="40533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Additional Analysis of Positional Value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9100" y="784400"/>
            <a:ext cx="6425800" cy="430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7975" y="790200"/>
            <a:ext cx="6408050" cy="427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4"/>
          <p:cNvSpPr txBox="1"/>
          <p:nvPr>
            <p:ph type="title"/>
          </p:nvPr>
        </p:nvSpPr>
        <p:spPr>
          <a:xfrm>
            <a:off x="729450" y="17758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5"/>
          <p:cNvSpPr txBox="1"/>
          <p:nvPr>
            <p:ph type="title"/>
          </p:nvPr>
        </p:nvSpPr>
        <p:spPr>
          <a:xfrm>
            <a:off x="729450" y="17758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NBA teams prioritize offense or defense?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Is offensive or defense more valuable for team success?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What positions contribute most to offense and defense?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</a:t>
            </a:r>
            <a:endParaRPr/>
          </a:p>
        </p:txBody>
      </p:sp>
      <p:sp>
        <p:nvSpPr>
          <p:cNvPr id="99" name="Google Shape;99;p1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Player data from 1982-2017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Offensive Box Plus Minus (OBPM), Defensive Box Plus Minus (DBPM), Offensive Win Shares (OWS), Defensive Win Shares (DWS)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Team record and playoff result from 1982-2017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Raw player data available here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u="sng">
                <a:solidFill>
                  <a:schemeClr val="hlink"/>
                </a:solidFill>
                <a:hlinkClick r:id="rId4"/>
              </a:rPr>
              <a:t>Raw team data available here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/>
          <p:nvPr>
            <p:ph type="title"/>
          </p:nvPr>
        </p:nvSpPr>
        <p:spPr>
          <a:xfrm>
            <a:off x="727650" y="5984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NBA teams prioritize offense or defense?</a:t>
            </a:r>
            <a:endParaRPr/>
          </a:p>
        </p:txBody>
      </p:sp>
      <p:sp>
        <p:nvSpPr>
          <p:cNvPr id="105" name="Google Shape;105;p16"/>
          <p:cNvSpPr txBox="1"/>
          <p:nvPr>
            <p:ph idx="1" type="body"/>
          </p:nvPr>
        </p:nvSpPr>
        <p:spPr>
          <a:xfrm>
            <a:off x="1209550" y="1924650"/>
            <a:ext cx="2192100" cy="206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Andre Roberson: career -1.53 OBPM, +1.85 DBPM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Jamal Crawford: career +1.26 OBPM, -2.49 DBPM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Who do you start?</a:t>
            </a:r>
            <a:endParaRPr/>
          </a:p>
        </p:txBody>
      </p:sp>
      <p:pic>
        <p:nvPicPr>
          <p:cNvPr id="106" name="Google Shape;10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0525" y="1577225"/>
            <a:ext cx="4265825" cy="2759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" name="Google Shape;111;p17"/>
          <p:cNvGrpSpPr/>
          <p:nvPr/>
        </p:nvGrpSpPr>
        <p:grpSpPr>
          <a:xfrm>
            <a:off x="857275" y="1541725"/>
            <a:ext cx="4381500" cy="2924175"/>
            <a:chOff x="2553025" y="1659200"/>
            <a:chExt cx="4381500" cy="2924175"/>
          </a:xfrm>
        </p:grpSpPr>
        <p:pic>
          <p:nvPicPr>
            <p:cNvPr id="112" name="Google Shape;112;p1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553025" y="1659200"/>
              <a:ext cx="4381500" cy="29241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3" name="Google Shape;113;p17"/>
            <p:cNvSpPr/>
            <p:nvPr/>
          </p:nvSpPr>
          <p:spPr>
            <a:xfrm>
              <a:off x="3198700" y="2052275"/>
              <a:ext cx="424800" cy="1485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" name="Google Shape;114;p17"/>
          <p:cNvSpPr txBox="1"/>
          <p:nvPr>
            <p:ph idx="1" type="body"/>
          </p:nvPr>
        </p:nvSpPr>
        <p:spPr>
          <a:xfrm>
            <a:off x="5352800" y="1856075"/>
            <a:ext cx="2866500" cy="179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Starters on average had an OBPM 2 points higher than reserves </a:t>
            </a:r>
            <a:endParaRPr/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Starters on average had a </a:t>
            </a:r>
            <a:r>
              <a:rPr lang="en"/>
              <a:t>DBPM 0.6-0.7 points higher than reserves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/>
          <p:nvPr>
            <p:ph type="title"/>
          </p:nvPr>
        </p:nvSpPr>
        <p:spPr>
          <a:xfrm>
            <a:off x="408750" y="1328875"/>
            <a:ext cx="83265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Is offensive or defense more valuable for team success?</a:t>
            </a:r>
            <a:endParaRPr sz="2400"/>
          </a:p>
        </p:txBody>
      </p:sp>
      <p:sp>
        <p:nvSpPr>
          <p:cNvPr id="120" name="Google Shape;120;p18"/>
          <p:cNvSpPr txBox="1"/>
          <p:nvPr>
            <p:ph idx="1" type="body"/>
          </p:nvPr>
        </p:nvSpPr>
        <p:spPr>
          <a:xfrm>
            <a:off x="3452200" y="2094175"/>
            <a:ext cx="2033400" cy="98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2015 Minnesota Timberwolves starters vs reserves: +0.02 OBPM, +1.9 DBPM</a:t>
            </a:r>
            <a:endParaRPr/>
          </a:p>
        </p:txBody>
      </p:sp>
      <p:pic>
        <p:nvPicPr>
          <p:cNvPr id="121" name="Google Shape;12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2250" y="2496600"/>
            <a:ext cx="2983950" cy="2237963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8"/>
          <p:cNvSpPr txBox="1"/>
          <p:nvPr>
            <p:ph idx="1" type="body"/>
          </p:nvPr>
        </p:nvSpPr>
        <p:spPr>
          <a:xfrm>
            <a:off x="3497150" y="4192650"/>
            <a:ext cx="2007900" cy="89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2017 Phoenix Suns starters vs reserves: +2.1 OBPM, -0.04 DBPM</a:t>
            </a:r>
            <a:endParaRPr/>
          </a:p>
        </p:txBody>
      </p:sp>
      <p:pic>
        <p:nvPicPr>
          <p:cNvPr id="123" name="Google Shape;12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36012" y="2496600"/>
            <a:ext cx="3356990" cy="2237974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 txBox="1"/>
          <p:nvPr>
            <p:ph idx="1" type="body"/>
          </p:nvPr>
        </p:nvSpPr>
        <p:spPr>
          <a:xfrm>
            <a:off x="3803800" y="3517600"/>
            <a:ext cx="1227300" cy="49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rgbClr val="990000"/>
                </a:solidFill>
              </a:rPr>
              <a:t>WHO WINS?</a:t>
            </a:r>
            <a:endParaRPr b="1">
              <a:solidFill>
                <a:srgbClr val="990000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9"/>
          <p:cNvSpPr txBox="1"/>
          <p:nvPr>
            <p:ph type="title"/>
          </p:nvPr>
        </p:nvSpPr>
        <p:spPr>
          <a:xfrm>
            <a:off x="729450" y="2080650"/>
            <a:ext cx="3357600" cy="120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OBPM Difference</a:t>
            </a:r>
            <a:endParaRPr b="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DBPM Difference</a:t>
            </a:r>
            <a:endParaRPr b="0"/>
          </a:p>
        </p:txBody>
      </p:sp>
      <p:sp>
        <p:nvSpPr>
          <p:cNvPr id="130" name="Google Shape;130;p19"/>
          <p:cNvSpPr txBox="1"/>
          <p:nvPr>
            <p:ph idx="1" type="body"/>
          </p:nvPr>
        </p:nvSpPr>
        <p:spPr>
          <a:xfrm>
            <a:off x="729450" y="3221875"/>
            <a:ext cx="7688700" cy="14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Difference between the average difference of the players OBPM/DBPM and the team average OBPM/DBPM for starters and reserves respectively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Why?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Do they prioritize playing offensive or defensive players more?</a:t>
            </a:r>
            <a:endParaRPr/>
          </a:p>
        </p:txBody>
      </p:sp>
      <p:sp>
        <p:nvSpPr>
          <p:cNvPr id="131" name="Google Shape;131;p19"/>
          <p:cNvSpPr txBox="1"/>
          <p:nvPr>
            <p:ph type="title"/>
          </p:nvPr>
        </p:nvSpPr>
        <p:spPr>
          <a:xfrm>
            <a:off x="729450" y="14147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Starters versus Reserves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0"/>
          <p:cNvSpPr txBox="1"/>
          <p:nvPr>
            <p:ph idx="1" type="body"/>
          </p:nvPr>
        </p:nvSpPr>
        <p:spPr>
          <a:xfrm>
            <a:off x="5519825" y="1713750"/>
            <a:ext cx="2817300" cy="300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Playoff teams had an OBPM difference 0.6-0.9 points higher than non-playoff teams</a:t>
            </a:r>
            <a:endParaRPr/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Playoff teams had a</a:t>
            </a:r>
            <a:r>
              <a:rPr lang="en"/>
              <a:t> DBPM difference 0.2-0.4 points higher than non-playoff teams</a:t>
            </a:r>
            <a:endParaRPr/>
          </a:p>
        </p:txBody>
      </p:sp>
      <p:pic>
        <p:nvPicPr>
          <p:cNvPr id="137" name="Google Shape;13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775" y="1460332"/>
            <a:ext cx="4919025" cy="312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1"/>
          <p:cNvSpPr txBox="1"/>
          <p:nvPr>
            <p:ph type="title"/>
          </p:nvPr>
        </p:nvSpPr>
        <p:spPr>
          <a:xfrm>
            <a:off x="729450" y="1318650"/>
            <a:ext cx="81705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What positions contribute most to offense and defense?</a:t>
            </a:r>
            <a:endParaRPr sz="2300"/>
          </a:p>
        </p:txBody>
      </p:sp>
      <p:pic>
        <p:nvPicPr>
          <p:cNvPr id="143" name="Google Shape;14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93875" y="2028825"/>
            <a:ext cx="1831715" cy="2727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3250" y="1993000"/>
            <a:ext cx="2176250" cy="272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08288" y="2028825"/>
            <a:ext cx="2727424" cy="2727424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1"/>
          <p:cNvSpPr txBox="1"/>
          <p:nvPr>
            <p:ph idx="1" type="body"/>
          </p:nvPr>
        </p:nvSpPr>
        <p:spPr>
          <a:xfrm>
            <a:off x="1379275" y="4726100"/>
            <a:ext cx="724200" cy="45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PG?</a:t>
            </a:r>
            <a:endParaRPr b="1">
              <a:solidFill>
                <a:srgbClr val="000000"/>
              </a:solidFill>
            </a:endParaRPr>
          </a:p>
        </p:txBody>
      </p:sp>
      <p:sp>
        <p:nvSpPr>
          <p:cNvPr id="147" name="Google Shape;147;p21"/>
          <p:cNvSpPr txBox="1"/>
          <p:nvPr>
            <p:ph idx="1" type="body"/>
          </p:nvPr>
        </p:nvSpPr>
        <p:spPr>
          <a:xfrm>
            <a:off x="4209900" y="4726100"/>
            <a:ext cx="724200" cy="45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SF</a:t>
            </a:r>
            <a:r>
              <a:rPr b="1" lang="en">
                <a:solidFill>
                  <a:srgbClr val="000000"/>
                </a:solidFill>
              </a:rPr>
              <a:t>?</a:t>
            </a:r>
            <a:endParaRPr b="1">
              <a:solidFill>
                <a:srgbClr val="000000"/>
              </a:solidFill>
            </a:endParaRPr>
          </a:p>
        </p:txBody>
      </p:sp>
      <p:sp>
        <p:nvSpPr>
          <p:cNvPr id="148" name="Google Shape;148;p21"/>
          <p:cNvSpPr txBox="1"/>
          <p:nvPr>
            <p:ph idx="1" type="body"/>
          </p:nvPr>
        </p:nvSpPr>
        <p:spPr>
          <a:xfrm>
            <a:off x="6847638" y="4726100"/>
            <a:ext cx="724200" cy="45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C</a:t>
            </a:r>
            <a:r>
              <a:rPr b="1" lang="en">
                <a:solidFill>
                  <a:srgbClr val="000000"/>
                </a:solidFill>
              </a:rPr>
              <a:t>?</a:t>
            </a:r>
            <a:endParaRPr b="1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